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4"/><Relationship Id="rId3" Type="http://schemas.openxmlformats.org/officeDocument/2006/relationships/video" Target="../media/media2.mp4"/><Relationship Id="rId4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.mp4"/><Relationship Id="rId3" Type="http://schemas.openxmlformats.org/officeDocument/2006/relationships/video" Target="../media/media3.mp4"/><Relationship Id="rId4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Segoe UI"/>
              </a:rPr>
              <a:t>PHARM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3502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F5C400"/>
                </a:solidFill>
                <a:latin typeface="Segoe UI"/>
              </a:rPr>
              <a:t>MARKA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6766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F5C400"/>
                </a:solidFill>
                <a:latin typeface="Segoe UI"/>
              </a:rPr>
              <a:t>МАРКИРОВКА ЛЕКАРСТВ И БАД · КАЗАХСТАН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676656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7280"/>
              </a:lnSpc>
              <a:spcAft>
                <a:spcPts val="0"/>
              </a:spcAft>
            </a:pPr>
            <a:r>
              <a:rPr sz="5600" b="1">
                <a:solidFill>
                  <a:srgbClr val="FFFFFF"/>
                </a:solidFill>
                <a:latin typeface="Segoe UI"/>
              </a:rPr>
              <a:t>Агрегация маркировки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621792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0">
                <a:solidFill>
                  <a:srgbClr val="B9B9B9"/>
                </a:solidFill>
                <a:latin typeface="Segoe UI"/>
              </a:rPr>
              <a:t>Упаковка → короб → паллета. Сканируйте камерой телефона, отправляйте в ИС МПТ и печатайте этикетку — прямо в боте.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5532120"/>
            <a:ext cx="2148840" cy="502920"/>
          </a:xfrm>
          <a:prstGeom prst="roundRect">
            <a:avLst>
              <a:gd name="adj" fmla="val 49090"/>
            </a:avLst>
          </a:prstGeom>
          <a:solidFill>
            <a:srgbClr val="1C1C1C"/>
          </a:solidFill>
          <a:ln w="12700">
            <a:solidFill>
              <a:srgbClr val="3A3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532120"/>
            <a:ext cx="214884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820"/>
              </a:lnSpc>
              <a:spcAft>
                <a:spcPts val="0"/>
              </a:spcAft>
            </a:pPr>
            <a:r>
              <a:rPr sz="1400" b="1">
                <a:solidFill>
                  <a:srgbClr val="F5C400"/>
                </a:solidFill>
                <a:latin typeface="Segoe UI"/>
              </a:rPr>
              <a:t>Камера телефона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44952" y="5532120"/>
            <a:ext cx="1325880" cy="502920"/>
          </a:xfrm>
          <a:prstGeom prst="roundRect">
            <a:avLst>
              <a:gd name="adj" fmla="val 49090"/>
            </a:avLst>
          </a:prstGeom>
          <a:solidFill>
            <a:srgbClr val="1C1C1C"/>
          </a:solidFill>
          <a:ln w="12700">
            <a:solidFill>
              <a:srgbClr val="3A3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44952" y="5532120"/>
            <a:ext cx="132588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820"/>
              </a:lnSpc>
              <a:spcAft>
                <a:spcPts val="0"/>
              </a:spcAft>
            </a:pPr>
            <a:r>
              <a:rPr sz="1400" b="1">
                <a:solidFill>
                  <a:srgbClr val="F5C400"/>
                </a:solidFill>
                <a:latin typeface="Segoe UI"/>
              </a:rPr>
              <a:t>ИС МПТ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35424" y="5532120"/>
            <a:ext cx="1783080" cy="502920"/>
          </a:xfrm>
          <a:prstGeom prst="roundRect">
            <a:avLst>
              <a:gd name="adj" fmla="val 49090"/>
            </a:avLst>
          </a:prstGeom>
          <a:solidFill>
            <a:srgbClr val="1C1C1C"/>
          </a:solidFill>
          <a:ln w="12700">
            <a:solidFill>
              <a:srgbClr val="3A3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35424" y="5532120"/>
            <a:ext cx="178308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820"/>
              </a:lnSpc>
              <a:spcAft>
                <a:spcPts val="0"/>
              </a:spcAft>
            </a:pPr>
            <a:r>
              <a:rPr sz="1400" b="1">
                <a:solidFill>
                  <a:srgbClr val="F5C400"/>
                </a:solidFill>
                <a:latin typeface="Segoe UI"/>
              </a:rPr>
              <a:t>Этикетка PDF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83096" y="5532120"/>
            <a:ext cx="1371600" cy="502920"/>
          </a:xfrm>
          <a:prstGeom prst="roundRect">
            <a:avLst>
              <a:gd name="adj" fmla="val 49090"/>
            </a:avLst>
          </a:prstGeom>
          <a:solidFill>
            <a:srgbClr val="1C1C1C"/>
          </a:solidFill>
          <a:ln w="12700">
            <a:solidFill>
              <a:srgbClr val="3A3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83096" y="5532120"/>
            <a:ext cx="13716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820"/>
              </a:lnSpc>
              <a:spcAft>
                <a:spcPts val="0"/>
              </a:spcAft>
            </a:pPr>
            <a:r>
              <a:rPr sz="1400" b="1">
                <a:solidFill>
                  <a:srgbClr val="F5C400"/>
                </a:solidFill>
                <a:latin typeface="Segoe UI"/>
              </a:rPr>
              <a:t>ЛС и БАД</a:t>
            </a:r>
          </a:p>
        </p:txBody>
      </p:sp>
      <p:pic>
        <p:nvPicPr>
          <p:cNvPr id="15" name="Picture 14" descr="poster_scan_came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82880"/>
            <a:ext cx="3657600" cy="6492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0D0D0D"/>
                </a:solidFill>
                <a:latin typeface="Segoe UI"/>
              </a:rPr>
              <a:t>PHARM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3502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D9A900"/>
                </a:solidFill>
                <a:latin typeface="Segoe UI"/>
              </a:rPr>
              <a:t>MARKA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B88F00"/>
                </a:solidFill>
                <a:latin typeface="Segoe UI"/>
              </a:rPr>
              <a:t>БОЛИ СКЛАДА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0584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940"/>
              </a:lnSpc>
              <a:spcAft>
                <a:spcPts val="0"/>
              </a:spcAft>
            </a:pPr>
            <a:r>
              <a:rPr sz="3800" b="1">
                <a:solidFill>
                  <a:srgbClr val="0D0D0D"/>
                </a:solidFill>
                <a:latin typeface="Segoe UI"/>
              </a:rPr>
              <a:t>Что мешает без агрегатора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377440"/>
            <a:ext cx="3328416" cy="3383280"/>
          </a:xfrm>
          <a:prstGeom prst="roundRect">
            <a:avLst>
              <a:gd name="adj" fmla="val 4945"/>
            </a:avLst>
          </a:prstGeom>
          <a:solidFill>
            <a:srgbClr val="FFFFFF"/>
          </a:solidFill>
          <a:ln w="12700">
            <a:solidFill>
              <a:srgbClr val="ECE7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606040"/>
            <a:ext cx="26517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720"/>
              </a:lnSpc>
              <a:spcAft>
                <a:spcPts val="0"/>
              </a:spcAft>
            </a:pPr>
            <a:r>
              <a:rPr sz="4400" b="1">
                <a:solidFill>
                  <a:srgbClr val="D9A900"/>
                </a:solidFill>
                <a:latin typeface="Segoe UI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611880"/>
            <a:ext cx="27432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60"/>
              </a:lnSpc>
              <a:spcAft>
                <a:spcPts val="0"/>
              </a:spcAft>
            </a:pPr>
            <a:r>
              <a:rPr sz="2200" b="1">
                <a:solidFill>
                  <a:srgbClr val="0D0D0D"/>
                </a:solidFill>
                <a:latin typeface="Segoe UI"/>
              </a:rPr>
              <a:t>Сканер и кабинет порознь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4526280"/>
            <a:ext cx="27432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80"/>
              </a:lnSpc>
              <a:spcAft>
                <a:spcPts val="0"/>
              </a:spcAft>
            </a:pPr>
            <a:r>
              <a:rPr sz="1600" b="0">
                <a:solidFill>
                  <a:srgbClr val="55524A"/>
                </a:solidFill>
                <a:latin typeface="Segoe UI"/>
              </a:rPr>
              <a:t>Коды приходится переносить в ИС МПТ вручную или файлами.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25696" y="2377440"/>
            <a:ext cx="3328416" cy="3383280"/>
          </a:xfrm>
          <a:prstGeom prst="roundRect">
            <a:avLst>
              <a:gd name="adj" fmla="val 4945"/>
            </a:avLst>
          </a:prstGeom>
          <a:solidFill>
            <a:srgbClr val="FFFFFF"/>
          </a:solidFill>
          <a:ln w="12700">
            <a:solidFill>
              <a:srgbClr val="ECE7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45736" y="2606040"/>
            <a:ext cx="26517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720"/>
              </a:lnSpc>
              <a:spcAft>
                <a:spcPts val="0"/>
              </a:spcAft>
            </a:pPr>
            <a:r>
              <a:rPr sz="4400" b="1">
                <a:solidFill>
                  <a:srgbClr val="D9A900"/>
                </a:solidFill>
                <a:latin typeface="Segoe UI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45736" y="3611880"/>
            <a:ext cx="27432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60"/>
              </a:lnSpc>
              <a:spcAft>
                <a:spcPts val="0"/>
              </a:spcAft>
            </a:pPr>
            <a:r>
              <a:rPr sz="2200" b="1">
                <a:solidFill>
                  <a:srgbClr val="0D0D0D"/>
                </a:solidFill>
                <a:latin typeface="Segoe UI"/>
              </a:rPr>
              <a:t>Номера и этикетки руками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45736" y="4526280"/>
            <a:ext cx="27432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80"/>
              </a:lnSpc>
              <a:spcAft>
                <a:spcPts val="0"/>
              </a:spcAft>
            </a:pPr>
            <a:r>
              <a:rPr sz="1600" b="0">
                <a:solidFill>
                  <a:srgbClr val="55524A"/>
                </a:solidFill>
                <a:latin typeface="Segoe UI"/>
              </a:rPr>
              <a:t>SSCC выдают вручную — возможны повторы, этикетки печатают отдельно.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19872" y="2377440"/>
            <a:ext cx="3328416" cy="3383280"/>
          </a:xfrm>
          <a:prstGeom prst="roundRect">
            <a:avLst>
              <a:gd name="adj" fmla="val 4945"/>
            </a:avLst>
          </a:prstGeom>
          <a:solidFill>
            <a:srgbClr val="FFFFFF"/>
          </a:solidFill>
          <a:ln w="12700">
            <a:solidFill>
              <a:srgbClr val="ECE7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9912" y="2606040"/>
            <a:ext cx="26517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720"/>
              </a:lnSpc>
              <a:spcAft>
                <a:spcPts val="0"/>
              </a:spcAft>
            </a:pPr>
            <a:r>
              <a:rPr sz="4400" b="1">
                <a:solidFill>
                  <a:srgbClr val="D9A900"/>
                </a:solidFill>
                <a:latin typeface="Segoe UI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9912" y="3611880"/>
            <a:ext cx="27432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60"/>
              </a:lnSpc>
              <a:spcAft>
                <a:spcPts val="0"/>
              </a:spcAft>
            </a:pPr>
            <a:r>
              <a:rPr sz="2200" b="1">
                <a:solidFill>
                  <a:srgbClr val="0D0D0D"/>
                </a:solidFill>
                <a:latin typeface="Segoe UI"/>
              </a:rPr>
              <a:t>Нет общей картины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39912" y="4526280"/>
            <a:ext cx="274320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80"/>
              </a:lnSpc>
              <a:spcAft>
                <a:spcPts val="0"/>
              </a:spcAft>
            </a:pPr>
            <a:r>
              <a:rPr sz="1600" b="0">
                <a:solidFill>
                  <a:srgbClr val="55524A"/>
                </a:solidFill>
                <a:latin typeface="Segoe UI"/>
              </a:rPr>
              <a:t>Непонятно, что уже ушло, что отклонено и почему.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626364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  <a:spcAft>
                <a:spcPts val="0"/>
              </a:spcAft>
            </a:pPr>
            <a:r>
              <a:rPr sz="1200" b="0">
                <a:solidFill>
                  <a:srgbClr val="55524A"/>
                </a:solidFill>
                <a:latin typeface="Segoe UI"/>
              </a:rPr>
              <a:t>pharmmarka.kz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Segoe UI"/>
              </a:rPr>
              <a:t>PHARM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3502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F5C400"/>
                </a:solidFill>
                <a:latin typeface="Segoe UI"/>
              </a:rPr>
              <a:t>MARKA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6949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F5C400"/>
                </a:solidFill>
                <a:latin typeface="Segoe UI"/>
              </a:rPr>
              <a:t>НА СКЛАДЕ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694944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940"/>
              </a:lnSpc>
              <a:spcAft>
                <a:spcPts val="0"/>
              </a:spcAft>
            </a:pPr>
            <a:r>
              <a:rPr sz="3800" b="1">
                <a:solidFill>
                  <a:srgbClr val="FFFFFF"/>
                </a:solidFill>
                <a:latin typeface="Segoe UI"/>
              </a:rPr>
              <a:t>Телефон в руке — и больше ничего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2999232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880360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Segoe UI"/>
              </a:rPr>
              <a:t>Камера смартфона вместо дорогого ТСД — оборудование покупать не нужно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3895344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3776472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Segoe UI"/>
              </a:rPr>
              <a:t>Можно и обычным сканером: каждый код сразу попадает в короб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4791455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4672583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Segoe UI"/>
              </a:rPr>
              <a:t>Счётчик на экране, повтор кода в коробе не пройдёт</a:t>
            </a:r>
          </a:p>
        </p:txBody>
      </p:sp>
      <p:sp>
        <p:nvSpPr>
          <p:cNvPr id="12" name="Oval 11"/>
          <p:cNvSpPr/>
          <p:nvPr/>
        </p:nvSpPr>
        <p:spPr>
          <a:xfrm>
            <a:off x="731520" y="5687568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5568696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Segoe UI"/>
              </a:rPr>
              <a:t>Ничего устанавливать не нужно — работает в Telegram</a:t>
            </a:r>
          </a:p>
        </p:txBody>
      </p:sp>
      <p:pic>
        <p:nvPicPr>
          <p:cNvPr id="14" name="scan_camera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01000" y="182880"/>
            <a:ext cx="3648456" cy="6492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0D0D0D"/>
                </a:solidFill>
                <a:latin typeface="Segoe UI"/>
              </a:rPr>
              <a:t>PHARM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3502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D9A900"/>
                </a:solidFill>
                <a:latin typeface="Segoe UI"/>
              </a:rPr>
              <a:t>MARKA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6949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B88F00"/>
                </a:solidFill>
                <a:latin typeface="Segoe UI"/>
              </a:rPr>
              <a:t>КАК ЭТО РАБОТАЕТ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694944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940"/>
              </a:lnSpc>
              <a:spcAft>
                <a:spcPts val="0"/>
              </a:spcAft>
            </a:pPr>
            <a:r>
              <a:rPr sz="3800" b="1">
                <a:solidFill>
                  <a:srgbClr val="0D0D0D"/>
                </a:solidFill>
                <a:latin typeface="Segoe UI"/>
              </a:rPr>
              <a:t>Короб за четыре действия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2148840"/>
            <a:ext cx="566928" cy="566928"/>
          </a:xfrm>
          <a:prstGeom prst="ellipse">
            <a:avLst/>
          </a:prstGeom>
          <a:solidFill>
            <a:srgbClr val="0D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148840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2860"/>
              </a:lnSpc>
              <a:spcAft>
                <a:spcPts val="0"/>
              </a:spcAft>
            </a:pPr>
            <a:r>
              <a:rPr sz="2200" b="1">
                <a:solidFill>
                  <a:srgbClr val="F5C400"/>
                </a:solidFill>
                <a:latin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112264"/>
            <a:ext cx="5486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30"/>
              </a:lnSpc>
              <a:spcAft>
                <a:spcPts val="0"/>
              </a:spcAft>
            </a:pPr>
            <a:r>
              <a:rPr sz="2100" b="1">
                <a:solidFill>
                  <a:srgbClr val="0D0D0D"/>
                </a:solidFill>
                <a:latin typeface="Segoe UI"/>
              </a:rPr>
              <a:t>Сканируете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532888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  <a:spcAft>
                <a:spcPts val="0"/>
              </a:spcAft>
            </a:pPr>
            <a:r>
              <a:rPr sz="1500" b="0">
                <a:solidFill>
                  <a:srgbClr val="55524A"/>
                </a:solidFill>
                <a:latin typeface="Segoe UI"/>
              </a:rPr>
              <a:t>Упаковки подряд камерой или сканером — счётчик растёт на экране.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227832"/>
            <a:ext cx="566928" cy="566928"/>
          </a:xfrm>
          <a:prstGeom prst="ellipse">
            <a:avLst/>
          </a:prstGeom>
          <a:solidFill>
            <a:srgbClr val="0D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227832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2860"/>
              </a:lnSpc>
              <a:spcAft>
                <a:spcPts val="0"/>
              </a:spcAft>
            </a:pPr>
            <a:r>
              <a:rPr sz="2200" b="1">
                <a:solidFill>
                  <a:srgbClr val="F5C400"/>
                </a:solidFill>
                <a:latin typeface="Segoe U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3191256"/>
            <a:ext cx="5486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30"/>
              </a:lnSpc>
              <a:spcAft>
                <a:spcPts val="0"/>
              </a:spcAft>
            </a:pPr>
            <a:r>
              <a:rPr sz="2100" b="1">
                <a:solidFill>
                  <a:srgbClr val="0D0D0D"/>
                </a:solidFill>
                <a:latin typeface="Segoe UI"/>
              </a:rPr>
              <a:t>Нажимаете «Завершить»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3611880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  <a:spcAft>
                <a:spcPts val="0"/>
              </a:spcAft>
            </a:pPr>
            <a:r>
              <a:rPr sz="1500" b="0">
                <a:solidFill>
                  <a:srgbClr val="55524A"/>
                </a:solidFill>
                <a:latin typeface="Segoe UI"/>
              </a:rPr>
              <a:t>Бот сам выдаёт номер короба (SSCC) — без повторов.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306824"/>
            <a:ext cx="566928" cy="566928"/>
          </a:xfrm>
          <a:prstGeom prst="ellipse">
            <a:avLst/>
          </a:prstGeom>
          <a:solidFill>
            <a:srgbClr val="0D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306824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2860"/>
              </a:lnSpc>
              <a:spcAft>
                <a:spcPts val="0"/>
              </a:spcAft>
            </a:pPr>
            <a:r>
              <a:rPr sz="2200" b="1">
                <a:solidFill>
                  <a:srgbClr val="F5C400"/>
                </a:solidFill>
                <a:latin typeface="Segoe U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4270248"/>
            <a:ext cx="5486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30"/>
              </a:lnSpc>
              <a:spcAft>
                <a:spcPts val="0"/>
              </a:spcAft>
            </a:pPr>
            <a:r>
              <a:rPr sz="2100" b="1">
                <a:solidFill>
                  <a:srgbClr val="0D0D0D"/>
                </a:solidFill>
                <a:latin typeface="Segoe UI"/>
              </a:rPr>
              <a:t>Отправка в ИС МПТ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4690872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  <a:spcAft>
                <a:spcPts val="0"/>
              </a:spcAft>
            </a:pPr>
            <a:r>
              <a:rPr sz="1500" b="0">
                <a:solidFill>
                  <a:srgbClr val="55524A"/>
                </a:solidFill>
                <a:latin typeface="Segoe UI"/>
              </a:rPr>
              <a:t>Одним нажатием. Ответ системы сразу в чате.</a:t>
            </a:r>
          </a:p>
        </p:txBody>
      </p:sp>
      <p:sp>
        <p:nvSpPr>
          <p:cNvPr id="18" name="Oval 17"/>
          <p:cNvSpPr/>
          <p:nvPr/>
        </p:nvSpPr>
        <p:spPr>
          <a:xfrm>
            <a:off x="731520" y="5385816"/>
            <a:ext cx="566928" cy="566928"/>
          </a:xfrm>
          <a:prstGeom prst="ellipse">
            <a:avLst/>
          </a:prstGeom>
          <a:solidFill>
            <a:srgbClr val="0D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5385816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2860"/>
              </a:lnSpc>
              <a:spcAft>
                <a:spcPts val="0"/>
              </a:spcAft>
            </a:pPr>
            <a:r>
              <a:rPr sz="2200" b="1">
                <a:solidFill>
                  <a:srgbClr val="F5C400"/>
                </a:solidFill>
                <a:latin typeface="Segoe U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5349240"/>
            <a:ext cx="54864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730"/>
              </a:lnSpc>
              <a:spcAft>
                <a:spcPts val="0"/>
              </a:spcAft>
            </a:pPr>
            <a:r>
              <a:rPr sz="2100" b="1">
                <a:solidFill>
                  <a:srgbClr val="0D0D0D"/>
                </a:solidFill>
                <a:latin typeface="Segoe UI"/>
              </a:rPr>
              <a:t>Печать этикетки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5769864"/>
            <a:ext cx="5486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  <a:spcAft>
                <a:spcPts val="0"/>
              </a:spcAft>
            </a:pPr>
            <a:r>
              <a:rPr sz="1500" b="0">
                <a:solidFill>
                  <a:srgbClr val="55524A"/>
                </a:solidFill>
                <a:latin typeface="Segoe UI"/>
              </a:rPr>
              <a:t>PDF нужного размера — на любой принтер.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26679" y="182880"/>
            <a:ext cx="3840480" cy="6492240"/>
          </a:xfrm>
          <a:prstGeom prst="roundRect">
            <a:avLst>
              <a:gd name="adj" fmla="val 7142"/>
            </a:avLst>
          </a:prstGeom>
          <a:solidFill>
            <a:srgbClr val="0D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box_label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72983" y="274320"/>
            <a:ext cx="3547872" cy="6309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Segoe UI"/>
              </a:rPr>
              <a:t>PHARM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3502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F5C400"/>
                </a:solidFill>
                <a:latin typeface="Segoe UI"/>
              </a:rPr>
              <a:t>MARKA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6949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F5C400"/>
                </a:solidFill>
                <a:latin typeface="Segoe UI"/>
              </a:rPr>
              <a:t>ПАЛЛЕТА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694944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42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Короба собираются в паллету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3044952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926080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0"/>
              </a:lnSpc>
              <a:spcAft>
                <a:spcPts val="0"/>
              </a:spcAft>
            </a:pPr>
            <a:r>
              <a:rPr sz="1900" b="0">
                <a:solidFill>
                  <a:srgbClr val="FFFFFF"/>
                </a:solidFill>
                <a:latin typeface="Segoe UI"/>
              </a:rPr>
              <a:t>Сканируете упаковки — получается короб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3776472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3657600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0"/>
              </a:lnSpc>
              <a:spcAft>
                <a:spcPts val="0"/>
              </a:spcAft>
            </a:pPr>
            <a:r>
              <a:rPr sz="1900" b="0">
                <a:solidFill>
                  <a:srgbClr val="FFFFFF"/>
                </a:solidFill>
                <a:latin typeface="Segoe UI"/>
              </a:rPr>
              <a:t>Сканируете короба — получается паллета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4507992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4389120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0"/>
              </a:lnSpc>
              <a:spcAft>
                <a:spcPts val="0"/>
              </a:spcAft>
            </a:pPr>
            <a:r>
              <a:rPr sz="1900" b="0">
                <a:solidFill>
                  <a:srgbClr val="FFFFFF"/>
                </a:solidFill>
                <a:latin typeface="Segoe UI"/>
              </a:rPr>
              <a:t>Бот определяет уровень сам, выбирать не нужно</a:t>
            </a:r>
          </a:p>
        </p:txBody>
      </p:sp>
      <p:sp>
        <p:nvSpPr>
          <p:cNvPr id="12" name="Oval 11"/>
          <p:cNvSpPr/>
          <p:nvPr/>
        </p:nvSpPr>
        <p:spPr>
          <a:xfrm>
            <a:off x="731520" y="5239512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5120640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0"/>
              </a:lnSpc>
              <a:spcAft>
                <a:spcPts val="0"/>
              </a:spcAft>
            </a:pPr>
            <a:r>
              <a:rPr sz="1900" b="0">
                <a:solidFill>
                  <a:srgbClr val="FFFFFF"/>
                </a:solidFill>
                <a:latin typeface="Segoe UI"/>
              </a:rPr>
              <a:t>Смешали упаковки и короба — бот предупредит до отправки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5943600"/>
            <a:ext cx="1600200" cy="502920"/>
          </a:xfrm>
          <a:prstGeom prst="roundRect">
            <a:avLst>
              <a:gd name="adj" fmla="val 49090"/>
            </a:avLst>
          </a:prstGeom>
          <a:solidFill>
            <a:srgbClr val="1C1C1C"/>
          </a:solidFill>
          <a:ln w="12700">
            <a:solidFill>
              <a:srgbClr val="3A3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943600"/>
            <a:ext cx="16002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950"/>
              </a:lnSpc>
              <a:spcAft>
                <a:spcPts val="0"/>
              </a:spcAft>
            </a:pPr>
            <a:r>
              <a:rPr sz="1500" b="1">
                <a:solidFill>
                  <a:srgbClr val="F5C400"/>
                </a:solidFill>
                <a:latin typeface="Segoe UI"/>
              </a:rPr>
              <a:t>Упаковки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31720" y="5943600"/>
            <a:ext cx="4572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F5C400"/>
                </a:solidFill>
                <a:latin typeface="Segoe UI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788920" y="5943600"/>
            <a:ext cx="1325880" cy="502920"/>
          </a:xfrm>
          <a:prstGeom prst="roundRect">
            <a:avLst>
              <a:gd name="adj" fmla="val 49090"/>
            </a:avLst>
          </a:prstGeom>
          <a:solidFill>
            <a:srgbClr val="1C1C1C"/>
          </a:solidFill>
          <a:ln w="12700">
            <a:solidFill>
              <a:srgbClr val="3A3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88920" y="5943600"/>
            <a:ext cx="132588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950"/>
              </a:lnSpc>
              <a:spcAft>
                <a:spcPts val="0"/>
              </a:spcAft>
            </a:pPr>
            <a:r>
              <a:rPr sz="1500" b="1">
                <a:solidFill>
                  <a:srgbClr val="F5C400"/>
                </a:solidFill>
                <a:latin typeface="Segoe UI"/>
              </a:rPr>
              <a:t>Короб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0" y="5943600"/>
            <a:ext cx="4572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F5C400"/>
                </a:solidFill>
                <a:latin typeface="Segoe UI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0" y="5943600"/>
            <a:ext cx="1508760" cy="502920"/>
          </a:xfrm>
          <a:prstGeom prst="roundRect">
            <a:avLst>
              <a:gd name="adj" fmla="val 49090"/>
            </a:avLst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0" y="5943600"/>
            <a:ext cx="15087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950"/>
              </a:lnSpc>
              <a:spcAft>
                <a:spcPts val="0"/>
              </a:spcAft>
            </a:pPr>
            <a:r>
              <a:rPr sz="1500" b="1">
                <a:solidFill>
                  <a:srgbClr val="0D0D0D"/>
                </a:solidFill>
                <a:latin typeface="Segoe UI"/>
              </a:rPr>
              <a:t>Паллета</a:t>
            </a:r>
          </a:p>
        </p:txBody>
      </p:sp>
      <p:pic>
        <p:nvPicPr>
          <p:cNvPr id="22" name="pallet_label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01000" y="182880"/>
            <a:ext cx="3648456" cy="6492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0D0D0D"/>
                </a:solidFill>
                <a:latin typeface="Segoe UI"/>
              </a:rPr>
              <a:t>PHARM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3502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D9A900"/>
                </a:solidFill>
                <a:latin typeface="Segoe UI"/>
              </a:rPr>
              <a:t>MARKA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B88F00"/>
                </a:solidFill>
                <a:latin typeface="Segoe UI"/>
              </a:rPr>
              <a:t>СИЛЬНЫЕ СТОРОНЫ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0584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940"/>
              </a:lnSpc>
              <a:spcAft>
                <a:spcPts val="0"/>
              </a:spcAft>
            </a:pPr>
            <a:r>
              <a:rPr sz="3800" b="1">
                <a:solidFill>
                  <a:srgbClr val="0D0D0D"/>
                </a:solidFill>
                <a:latin typeface="Segoe UI"/>
              </a:rPr>
              <a:t>Почему PharmMarka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57400"/>
            <a:ext cx="3328416" cy="210312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2700">
            <a:solidFill>
              <a:srgbClr val="ECE7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51560" y="2377440"/>
            <a:ext cx="502920" cy="82296"/>
          </a:xfrm>
          <a:prstGeom prst="rect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260604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0D0D0D"/>
                </a:solidFill>
                <a:latin typeface="Segoe UI"/>
              </a:rPr>
              <a:t>Камера вместо ТСД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063240"/>
            <a:ext cx="27432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0"/>
              </a:lnSpc>
              <a:spcAft>
                <a:spcPts val="0"/>
              </a:spcAft>
            </a:pPr>
            <a:r>
              <a:rPr sz="1400" b="0">
                <a:solidFill>
                  <a:srgbClr val="55524A"/>
                </a:solidFill>
                <a:latin typeface="Segoe UI"/>
              </a:rPr>
              <a:t>Работает с обычного смартфона — можно начать агрегацию уже сегодня.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25696" y="2057400"/>
            <a:ext cx="3328416" cy="210312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2700">
            <a:solidFill>
              <a:srgbClr val="ECE7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745736" y="2377440"/>
            <a:ext cx="502920" cy="82296"/>
          </a:xfrm>
          <a:prstGeom prst="rect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45736" y="260604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0D0D0D"/>
                </a:solidFill>
                <a:latin typeface="Segoe UI"/>
              </a:rPr>
              <a:t>Лекарства и БАД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45736" y="3063240"/>
            <a:ext cx="27432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0"/>
              </a:lnSpc>
              <a:spcAft>
                <a:spcPts val="0"/>
              </a:spcAft>
            </a:pPr>
            <a:r>
              <a:rPr sz="1400" b="0">
                <a:solidFill>
                  <a:srgbClr val="55524A"/>
                </a:solidFill>
                <a:latin typeface="Segoe UI"/>
              </a:rPr>
              <a:t>Обе системы маркировки в одном боте, у каждой компании свои реквизиты.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19872" y="2057400"/>
            <a:ext cx="3328416" cy="210312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2700">
            <a:solidFill>
              <a:srgbClr val="ECE7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439912" y="2377440"/>
            <a:ext cx="502920" cy="82296"/>
          </a:xfrm>
          <a:prstGeom prst="rect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39912" y="260604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0D0D0D"/>
                </a:solidFill>
                <a:latin typeface="Segoe UI"/>
              </a:rPr>
              <a:t>SSCC без повторов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39912" y="3063240"/>
            <a:ext cx="27432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0"/>
              </a:lnSpc>
              <a:spcAft>
                <a:spcPts val="0"/>
              </a:spcAft>
            </a:pPr>
            <a:r>
              <a:rPr sz="1400" b="0">
                <a:solidFill>
                  <a:srgbClr val="55524A"/>
                </a:solidFill>
                <a:latin typeface="Segoe UI"/>
              </a:rPr>
              <a:t>Номера выдаются автоматически и корректны по стандарту GS1.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4297680"/>
            <a:ext cx="3328416" cy="210312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2700">
            <a:solidFill>
              <a:srgbClr val="ECE7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51560" y="4617720"/>
            <a:ext cx="502920" cy="82296"/>
          </a:xfrm>
          <a:prstGeom prst="rect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1560" y="484632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0D0D0D"/>
                </a:solidFill>
                <a:latin typeface="Segoe UI"/>
              </a:rPr>
              <a:t>Любой принтер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5303520"/>
            <a:ext cx="27432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0"/>
              </a:lnSpc>
              <a:spcAft>
                <a:spcPts val="0"/>
              </a:spcAft>
            </a:pPr>
            <a:r>
              <a:rPr sz="1400" b="0">
                <a:solidFill>
                  <a:srgbClr val="55524A"/>
                </a:solidFill>
                <a:latin typeface="Segoe UI"/>
              </a:rPr>
              <a:t>Этикетка в PDF нужного размера — с компьютера, телефона или Bluetooth.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25696" y="4297680"/>
            <a:ext cx="3328416" cy="210312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2700">
            <a:solidFill>
              <a:srgbClr val="ECE7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45736" y="4617720"/>
            <a:ext cx="502920" cy="82296"/>
          </a:xfrm>
          <a:prstGeom prst="rect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45736" y="484632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0D0D0D"/>
                </a:solidFill>
                <a:latin typeface="Segoe UI"/>
              </a:rPr>
              <a:t>Статусы и повтор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45736" y="5303520"/>
            <a:ext cx="27432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0"/>
              </a:lnSpc>
              <a:spcAft>
                <a:spcPts val="0"/>
              </a:spcAft>
            </a:pPr>
            <a:r>
              <a:rPr sz="1400" b="0">
                <a:solidFill>
                  <a:srgbClr val="55524A"/>
                </a:solidFill>
                <a:latin typeface="Segoe UI"/>
              </a:rPr>
              <a:t>Видно, что принято и что отклонено. Повторная отправка — одним нажатием.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19872" y="4297680"/>
            <a:ext cx="3328416" cy="210312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2700">
            <a:solidFill>
              <a:srgbClr val="ECE7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439912" y="4617720"/>
            <a:ext cx="502920" cy="82296"/>
          </a:xfrm>
          <a:prstGeom prst="rect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39912" y="4846320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0D0D0D"/>
                </a:solidFill>
                <a:latin typeface="Segoe UI"/>
              </a:rPr>
              <a:t>Компании и роли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39912" y="5303520"/>
            <a:ext cx="27432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0"/>
              </a:lnSpc>
              <a:spcAft>
                <a:spcPts val="0"/>
              </a:spcAft>
            </a:pPr>
            <a:r>
              <a:rPr sz="1400" b="0">
                <a:solidFill>
                  <a:srgbClr val="55524A"/>
                </a:solidFill>
                <a:latin typeface="Segoe UI"/>
              </a:rPr>
              <a:t>Администратор и операторы, история агрегатов, статистика по периодам.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644652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  <a:spcAft>
                <a:spcPts val="0"/>
              </a:spcAft>
            </a:pPr>
            <a:r>
              <a:rPr sz="1200" b="0">
                <a:solidFill>
                  <a:srgbClr val="55524A"/>
                </a:solidFill>
                <a:latin typeface="Segoe UI"/>
              </a:rPr>
              <a:t>pharmmarka.kz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Segoe UI"/>
              </a:rPr>
              <a:t>PHARM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3502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F5C400"/>
                </a:solidFill>
                <a:latin typeface="Segoe UI"/>
              </a:rPr>
              <a:t>MARKA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5669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F5C400"/>
                </a:solidFill>
                <a:latin typeface="Segoe UI"/>
              </a:rPr>
              <a:t>ЭТИКЕТКА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566928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940"/>
              </a:lnSpc>
              <a:spcAft>
                <a:spcPts val="0"/>
              </a:spcAft>
            </a:pPr>
            <a:r>
              <a:rPr sz="3800" b="1">
                <a:solidFill>
                  <a:srgbClr val="FFFFFF"/>
                </a:solidFill>
                <a:latin typeface="Segoe UI"/>
              </a:rPr>
              <a:t>Печать на любой принтер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2999232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880360"/>
            <a:ext cx="51206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Segoe UI"/>
              </a:rPr>
              <a:t>Номер SSCC на этикетке и в ИС МПТ — один и тот же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3959352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3840480"/>
            <a:ext cx="51206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Segoe UI"/>
              </a:rPr>
              <a:t>Размер этикетки настраивается под ваш принтер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4919472"/>
            <a:ext cx="146304" cy="146304"/>
          </a:xfrm>
          <a:prstGeom prst="ellipse">
            <a:avLst/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4800600"/>
            <a:ext cx="51206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00"/>
              </a:lnSpc>
              <a:spcAft>
                <a:spcPts val="0"/>
              </a:spcAft>
            </a:pPr>
            <a:r>
              <a:rPr sz="2000" b="0">
                <a:solidFill>
                  <a:srgbClr val="FFFFFF"/>
                </a:solidFill>
                <a:latin typeface="Segoe UI"/>
              </a:rPr>
              <a:t>PDF печатается с компьютера, телефона или Bluetooth-принтера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75120" y="1417320"/>
            <a:ext cx="484632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label_bo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0" y="1481328"/>
            <a:ext cx="4572000" cy="31546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75120" y="498348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820"/>
              </a:lnSpc>
              <a:spcAft>
                <a:spcPts val="0"/>
              </a:spcAft>
            </a:pPr>
            <a:r>
              <a:rPr sz="1400" b="0">
                <a:solidFill>
                  <a:srgbClr val="B9B9B9"/>
                </a:solidFill>
                <a:latin typeface="Segoe UI"/>
              </a:rPr>
              <a:t>Так выглядит этикетка (58×40 мм)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75120" y="5577840"/>
            <a:ext cx="731520" cy="457200"/>
          </a:xfrm>
          <a:prstGeom prst="roundRect">
            <a:avLst>
              <a:gd name="adj" fmla="val 50000"/>
            </a:avLst>
          </a:prstGeom>
          <a:solidFill>
            <a:srgbClr val="1C1C1C"/>
          </a:solidFill>
          <a:ln w="12700">
            <a:solidFill>
              <a:srgbClr val="3A3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75120" y="5577840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F5C400"/>
                </a:solidFill>
                <a:latin typeface="Segoe UI"/>
              </a:rPr>
              <a:t>ПК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5577840"/>
            <a:ext cx="1188720" cy="457200"/>
          </a:xfrm>
          <a:prstGeom prst="roundRect">
            <a:avLst>
              <a:gd name="adj" fmla="val 50000"/>
            </a:avLst>
          </a:prstGeom>
          <a:solidFill>
            <a:srgbClr val="1C1C1C"/>
          </a:solidFill>
          <a:ln w="12700">
            <a:solidFill>
              <a:srgbClr val="3A3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79" y="5577840"/>
            <a:ext cx="11887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F5C400"/>
                </a:solidFill>
                <a:latin typeface="Segoe UI"/>
              </a:rPr>
              <a:t>Телефон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778240" y="5577840"/>
            <a:ext cx="1280160" cy="457200"/>
          </a:xfrm>
          <a:prstGeom prst="roundRect">
            <a:avLst>
              <a:gd name="adj" fmla="val 50000"/>
            </a:avLst>
          </a:prstGeom>
          <a:solidFill>
            <a:srgbClr val="1C1C1C"/>
          </a:solidFill>
          <a:ln w="12700">
            <a:solidFill>
              <a:srgbClr val="3A3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78240" y="5577840"/>
            <a:ext cx="12801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F5C400"/>
                </a:solidFill>
                <a:latin typeface="Segoe UI"/>
              </a:rPr>
              <a:t>Bluetooth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149840" y="557784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1C1C1C"/>
          </a:solidFill>
          <a:ln w="12700">
            <a:solidFill>
              <a:srgbClr val="3A33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149840" y="557784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F5C400"/>
                </a:solidFill>
                <a:latin typeface="Segoe UI"/>
              </a:rPr>
              <a:t>Любой размер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Segoe UI"/>
              </a:rPr>
              <a:t>PHARM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3502" y="347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F5C400"/>
                </a:solidFill>
                <a:latin typeface="Segoe UI"/>
              </a:rPr>
              <a:t>MARKA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8686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90"/>
              </a:lnSpc>
              <a:spcAft>
                <a:spcPts val="0"/>
              </a:spcAft>
            </a:pPr>
            <a:r>
              <a:rPr sz="1300" b="1">
                <a:solidFill>
                  <a:srgbClr val="F5C400"/>
                </a:solidFill>
                <a:latin typeface="Segoe UI"/>
              </a:rPr>
              <a:t>ПОКАЖЕМ ВЖИВУЮ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960120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240"/>
              </a:lnSpc>
              <a:spcAft>
                <a:spcPts val="0"/>
              </a:spcAft>
            </a:pPr>
            <a:r>
              <a:rPr sz="4800" b="1">
                <a:solidFill>
                  <a:srgbClr val="FFFFFF"/>
                </a:solidFill>
                <a:latin typeface="Segoe UI"/>
              </a:rPr>
              <a:t>Подключим агрегацию на вашем складе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31920"/>
            <a:ext cx="8686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60"/>
              </a:lnSpc>
              <a:spcAft>
                <a:spcPts val="0"/>
              </a:spcAft>
            </a:pPr>
            <a:r>
              <a:rPr sz="2200" b="0">
                <a:solidFill>
                  <a:srgbClr val="B9B9B9"/>
                </a:solidFill>
                <a:latin typeface="Segoe UI"/>
              </a:rPr>
              <a:t>Без закупки оборудования: достаточно смартфона.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937760"/>
            <a:ext cx="7863840" cy="1234440"/>
          </a:xfrm>
          <a:prstGeom prst="roundRect">
            <a:avLst>
              <a:gd name="adj" fmla="val 14814"/>
            </a:avLst>
          </a:prstGeom>
          <a:solidFill>
            <a:srgbClr val="F5C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5074920"/>
            <a:ext cx="7315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380"/>
              </a:lnSpc>
              <a:spcAft>
                <a:spcPts val="0"/>
              </a:spcAft>
            </a:pPr>
            <a:r>
              <a:rPr sz="2600" b="1">
                <a:solidFill>
                  <a:srgbClr val="0D0D0D"/>
                </a:solidFill>
                <a:latin typeface="Segoe UI"/>
              </a:rPr>
              <a:t>+7 775 56 45 171   ·   +7 747 767 6066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5623560"/>
            <a:ext cx="7315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340"/>
              </a:lnSpc>
              <a:spcAft>
                <a:spcPts val="0"/>
              </a:spcAft>
            </a:pPr>
            <a:r>
              <a:rPr sz="1800" b="1">
                <a:solidFill>
                  <a:srgbClr val="0D0D0D"/>
                </a:solidFill>
                <a:latin typeface="Segoe UI"/>
              </a:rPr>
              <a:t>info@pharmmarka.kz   ·   pharmmarka.kz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